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3" r:id="rId5"/>
    <p:sldId id="260" r:id="rId6"/>
    <p:sldId id="259" r:id="rId7"/>
    <p:sldId id="261" r:id="rId8"/>
    <p:sldId id="262" r:id="rId9"/>
    <p:sldId id="264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85" d="100"/>
          <a:sy n="85" d="100"/>
        </p:scale>
        <p:origin x="138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microsoft.com/office/2016/11/relationships/changesInfo" Target="changesInfos/changesInfo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haris Taylor" userId="f6f20823-7d5f-4176-a928-74bb03618d1d" providerId="ADAL" clId="{C1B9A929-0A32-4001-93BA-A83F0F6EB254}"/>
    <pc:docChg chg="custSel addSld modSld">
      <pc:chgData name="Charis Taylor" userId="f6f20823-7d5f-4176-a928-74bb03618d1d" providerId="ADAL" clId="{C1B9A929-0A32-4001-93BA-A83F0F6EB254}" dt="2021-09-29T12:32:09.506" v="455" actId="113"/>
      <pc:docMkLst>
        <pc:docMk/>
      </pc:docMkLst>
      <pc:sldChg chg="modSp add">
        <pc:chgData name="Charis Taylor" userId="f6f20823-7d5f-4176-a928-74bb03618d1d" providerId="ADAL" clId="{C1B9A929-0A32-4001-93BA-A83F0F6EB254}" dt="2021-09-29T10:16:01.469" v="60" actId="20577"/>
        <pc:sldMkLst>
          <pc:docMk/>
          <pc:sldMk cId="1494328874" sldId="263"/>
        </pc:sldMkLst>
        <pc:spChg chg="mod">
          <ac:chgData name="Charis Taylor" userId="f6f20823-7d5f-4176-a928-74bb03618d1d" providerId="ADAL" clId="{C1B9A929-0A32-4001-93BA-A83F0F6EB254}" dt="2021-09-29T10:15:09.096" v="28" actId="20577"/>
          <ac:spMkLst>
            <pc:docMk/>
            <pc:sldMk cId="1494328874" sldId="263"/>
            <ac:spMk id="2" creationId="{D584533D-25C6-499D-A788-4A6F60172E39}"/>
          </ac:spMkLst>
        </pc:spChg>
        <pc:spChg chg="mod">
          <ac:chgData name="Charis Taylor" userId="f6f20823-7d5f-4176-a928-74bb03618d1d" providerId="ADAL" clId="{C1B9A929-0A32-4001-93BA-A83F0F6EB254}" dt="2021-09-29T10:16:01.469" v="60" actId="20577"/>
          <ac:spMkLst>
            <pc:docMk/>
            <pc:sldMk cId="1494328874" sldId="263"/>
            <ac:spMk id="3" creationId="{B67EB509-337A-49BB-A7BF-ED6AB1C42B65}"/>
          </ac:spMkLst>
        </pc:spChg>
      </pc:sldChg>
      <pc:sldChg chg="modSp add">
        <pc:chgData name="Charis Taylor" userId="f6f20823-7d5f-4176-a928-74bb03618d1d" providerId="ADAL" clId="{C1B9A929-0A32-4001-93BA-A83F0F6EB254}" dt="2021-09-29T12:32:09.506" v="455" actId="113"/>
        <pc:sldMkLst>
          <pc:docMk/>
          <pc:sldMk cId="2497012898" sldId="264"/>
        </pc:sldMkLst>
        <pc:spChg chg="mod">
          <ac:chgData name="Charis Taylor" userId="f6f20823-7d5f-4176-a928-74bb03618d1d" providerId="ADAL" clId="{C1B9A929-0A32-4001-93BA-A83F0F6EB254}" dt="2021-09-29T12:28:52.553" v="136" actId="20577"/>
          <ac:spMkLst>
            <pc:docMk/>
            <pc:sldMk cId="2497012898" sldId="264"/>
            <ac:spMk id="2" creationId="{D8AA5582-E78E-4E05-A2CF-C173E41F6B70}"/>
          </ac:spMkLst>
        </pc:spChg>
        <pc:spChg chg="mod">
          <ac:chgData name="Charis Taylor" userId="f6f20823-7d5f-4176-a928-74bb03618d1d" providerId="ADAL" clId="{C1B9A929-0A32-4001-93BA-A83F0F6EB254}" dt="2021-09-29T12:32:09.506" v="455" actId="113"/>
          <ac:spMkLst>
            <pc:docMk/>
            <pc:sldMk cId="2497012898" sldId="264"/>
            <ac:spMk id="3" creationId="{BC6E9F81-A65C-45DF-BA5C-2FDC88E0107D}"/>
          </ac:spMkLst>
        </pc:spChg>
      </pc:sldChg>
    </pc:docChg>
  </pc:docChgLst>
  <pc:docChgLst>
    <pc:chgData name="Charis Taylor" userId="S::ctaylor@farringtons.kent.sch.uk::f6f20823-7d5f-4176-a928-74bb03618d1d" providerId="AD" clId="Web-{9B27AAA8-8CDD-4C10-9771-CF195EC9DD29}"/>
    <pc:docChg chg="addSld modSld">
      <pc:chgData name="Charis Taylor" userId="S::ctaylor@farringtons.kent.sch.uk::f6f20823-7d5f-4176-a928-74bb03618d1d" providerId="AD" clId="Web-{9B27AAA8-8CDD-4C10-9771-CF195EC9DD29}" dt="2021-09-27T19:11:00.471" v="155"/>
      <pc:docMkLst>
        <pc:docMk/>
      </pc:docMkLst>
      <pc:sldChg chg="modSp">
        <pc:chgData name="Charis Taylor" userId="S::ctaylor@farringtons.kent.sch.uk::f6f20823-7d5f-4176-a928-74bb03618d1d" providerId="AD" clId="Web-{9B27AAA8-8CDD-4C10-9771-CF195EC9DD29}" dt="2021-09-27T18:59:10.054" v="5" actId="20577"/>
        <pc:sldMkLst>
          <pc:docMk/>
          <pc:sldMk cId="3994442450" sldId="256"/>
        </pc:sldMkLst>
        <pc:spChg chg="mod">
          <ac:chgData name="Charis Taylor" userId="S::ctaylor@farringtons.kent.sch.uk::f6f20823-7d5f-4176-a928-74bb03618d1d" providerId="AD" clId="Web-{9B27AAA8-8CDD-4C10-9771-CF195EC9DD29}" dt="2021-09-27T18:59:10.054" v="5" actId="20577"/>
          <ac:spMkLst>
            <pc:docMk/>
            <pc:sldMk cId="3994442450" sldId="256"/>
            <ac:spMk id="2" creationId="{00000000-0000-0000-0000-000000000000}"/>
          </ac:spMkLst>
        </pc:spChg>
      </pc:sldChg>
      <pc:sldChg chg="addSp modSp addAnim modAnim">
        <pc:chgData name="Charis Taylor" userId="S::ctaylor@farringtons.kent.sch.uk::f6f20823-7d5f-4176-a928-74bb03618d1d" providerId="AD" clId="Web-{9B27AAA8-8CDD-4C10-9771-CF195EC9DD29}" dt="2021-09-27T19:00:47.697" v="33"/>
        <pc:sldMkLst>
          <pc:docMk/>
          <pc:sldMk cId="7226951" sldId="257"/>
        </pc:sldMkLst>
        <pc:spChg chg="add mod">
          <ac:chgData name="Charis Taylor" userId="S::ctaylor@farringtons.kent.sch.uk::f6f20823-7d5f-4176-a928-74bb03618d1d" providerId="AD" clId="Web-{9B27AAA8-8CDD-4C10-9771-CF195EC9DD29}" dt="2021-09-27T19:00:42.212" v="31" actId="20577"/>
          <ac:spMkLst>
            <pc:docMk/>
            <pc:sldMk cId="7226951" sldId="257"/>
            <ac:spMk id="3" creationId="{9F229E17-5B11-4695-8D0F-3D8CD959EFD6}"/>
          </ac:spMkLst>
        </pc:spChg>
      </pc:sldChg>
      <pc:sldChg chg="addSp modSp mod setBg">
        <pc:chgData name="Charis Taylor" userId="S::ctaylor@farringtons.kent.sch.uk::f6f20823-7d5f-4176-a928-74bb03618d1d" providerId="AD" clId="Web-{9B27AAA8-8CDD-4C10-9771-CF195EC9DD29}" dt="2021-09-27T19:10:38.627" v="154" actId="20577"/>
        <pc:sldMkLst>
          <pc:docMk/>
          <pc:sldMk cId="1356532344" sldId="259"/>
        </pc:sldMkLst>
        <pc:spChg chg="mod">
          <ac:chgData name="Charis Taylor" userId="S::ctaylor@farringtons.kent.sch.uk::f6f20823-7d5f-4176-a928-74bb03618d1d" providerId="AD" clId="Web-{9B27AAA8-8CDD-4C10-9771-CF195EC9DD29}" dt="2021-09-27T19:08:00.045" v="110"/>
          <ac:spMkLst>
            <pc:docMk/>
            <pc:sldMk cId="1356532344" sldId="259"/>
            <ac:spMk id="2" creationId="{00000000-0000-0000-0000-000000000000}"/>
          </ac:spMkLst>
        </pc:spChg>
        <pc:spChg chg="mod">
          <ac:chgData name="Charis Taylor" userId="S::ctaylor@farringtons.kent.sch.uk::f6f20823-7d5f-4176-a928-74bb03618d1d" providerId="AD" clId="Web-{9B27AAA8-8CDD-4C10-9771-CF195EC9DD29}" dt="2021-09-27T19:09:42.047" v="131"/>
          <ac:spMkLst>
            <pc:docMk/>
            <pc:sldMk cId="1356532344" sldId="259"/>
            <ac:spMk id="3" creationId="{00000000-0000-0000-0000-000000000000}"/>
          </ac:spMkLst>
        </pc:spChg>
        <pc:spChg chg="add mod">
          <ac:chgData name="Charis Taylor" userId="S::ctaylor@farringtons.kent.sch.uk::f6f20823-7d5f-4176-a928-74bb03618d1d" providerId="AD" clId="Web-{9B27AAA8-8CDD-4C10-9771-CF195EC9DD29}" dt="2021-09-27T19:08:00.045" v="110"/>
          <ac:spMkLst>
            <pc:docMk/>
            <pc:sldMk cId="1356532344" sldId="259"/>
            <ac:spMk id="5" creationId="{8BB6EA28-988C-4627-8402-0A88F163032E}"/>
          </ac:spMkLst>
        </pc:spChg>
        <pc:spChg chg="add mod">
          <ac:chgData name="Charis Taylor" userId="S::ctaylor@farringtons.kent.sch.uk::f6f20823-7d5f-4176-a928-74bb03618d1d" providerId="AD" clId="Web-{9B27AAA8-8CDD-4C10-9771-CF195EC9DD29}" dt="2021-09-27T19:10:38.627" v="154" actId="20577"/>
          <ac:spMkLst>
            <pc:docMk/>
            <pc:sldMk cId="1356532344" sldId="259"/>
            <ac:spMk id="7" creationId="{BF8B6A4B-E11E-48E5-98AF-AC988920E230}"/>
          </ac:spMkLst>
        </pc:spChg>
        <pc:spChg chg="add">
          <ac:chgData name="Charis Taylor" userId="S::ctaylor@farringtons.kent.sch.uk::f6f20823-7d5f-4176-a928-74bb03618d1d" providerId="AD" clId="Web-{9B27AAA8-8CDD-4C10-9771-CF195EC9DD29}" dt="2021-09-27T19:08:00.045" v="110"/>
          <ac:spMkLst>
            <pc:docMk/>
            <pc:sldMk cId="1356532344" sldId="259"/>
            <ac:spMk id="10" creationId="{743AA782-23D1-4521-8CAD-47662984AA08}"/>
          </ac:spMkLst>
        </pc:spChg>
        <pc:spChg chg="add">
          <ac:chgData name="Charis Taylor" userId="S::ctaylor@farringtons.kent.sch.uk::f6f20823-7d5f-4176-a928-74bb03618d1d" providerId="AD" clId="Web-{9B27AAA8-8CDD-4C10-9771-CF195EC9DD29}" dt="2021-09-27T19:08:00.045" v="110"/>
          <ac:spMkLst>
            <pc:docMk/>
            <pc:sldMk cId="1356532344" sldId="259"/>
            <ac:spMk id="12" creationId="{71877DBC-BB60-40F0-AC93-2ACDBAAE60CE}"/>
          </ac:spMkLst>
        </pc:spChg>
        <pc:picChg chg="add mod">
          <ac:chgData name="Charis Taylor" userId="S::ctaylor@farringtons.kent.sch.uk::f6f20823-7d5f-4176-a928-74bb03618d1d" providerId="AD" clId="Web-{9B27AAA8-8CDD-4C10-9771-CF195EC9DD29}" dt="2021-09-27T19:08:00.045" v="110"/>
          <ac:picMkLst>
            <pc:docMk/>
            <pc:sldMk cId="1356532344" sldId="259"/>
            <ac:picMk id="4" creationId="{8AF38FCC-A13B-4707-A044-DA7265C12147}"/>
          </ac:picMkLst>
        </pc:picChg>
      </pc:sldChg>
      <pc:sldChg chg="new">
        <pc:chgData name="Charis Taylor" userId="S::ctaylor@farringtons.kent.sch.uk::f6f20823-7d5f-4176-a928-74bb03618d1d" providerId="AD" clId="Web-{9B27AAA8-8CDD-4C10-9771-CF195EC9DD29}" dt="2021-09-27T19:11:00.471" v="155"/>
        <pc:sldMkLst>
          <pc:docMk/>
          <pc:sldMk cId="849780340" sldId="260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887DF-D009-46EA-A83B-824B1AE29AB3}" type="datetimeFigureOut">
              <a:rPr lang="en-GB" smtClean="0"/>
              <a:t>29/09/2021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A1EB6-76A2-456F-9F38-021A3818D7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751845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887DF-D009-46EA-A83B-824B1AE29AB3}" type="datetimeFigureOut">
              <a:rPr lang="en-GB" smtClean="0"/>
              <a:t>29/09/2021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A1EB6-76A2-456F-9F38-021A3818D7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547926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887DF-D009-46EA-A83B-824B1AE29AB3}" type="datetimeFigureOut">
              <a:rPr lang="en-GB" smtClean="0"/>
              <a:t>29/09/2021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A1EB6-76A2-456F-9F38-021A3818D7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496196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887DF-D009-46EA-A83B-824B1AE29AB3}" type="datetimeFigureOut">
              <a:rPr lang="en-GB" smtClean="0"/>
              <a:t>29/09/2021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A1EB6-76A2-456F-9F38-021A3818D7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925783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887DF-D009-46EA-A83B-824B1AE29AB3}" type="datetimeFigureOut">
              <a:rPr lang="en-GB" smtClean="0"/>
              <a:t>29/09/2021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A1EB6-76A2-456F-9F38-021A3818D7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230434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887DF-D009-46EA-A83B-824B1AE29AB3}" type="datetimeFigureOut">
              <a:rPr lang="en-GB" smtClean="0"/>
              <a:t>29/09/2021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A1EB6-76A2-456F-9F38-021A3818D7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81509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887DF-D009-46EA-A83B-824B1AE29AB3}" type="datetimeFigureOut">
              <a:rPr lang="en-GB" smtClean="0"/>
              <a:t>29/09/2021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A1EB6-76A2-456F-9F38-021A3818D7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786825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887DF-D009-46EA-A83B-824B1AE29AB3}" type="datetimeFigureOut">
              <a:rPr lang="en-GB" smtClean="0"/>
              <a:t>29/09/2021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A1EB6-76A2-456F-9F38-021A3818D7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157986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887DF-D009-46EA-A83B-824B1AE29AB3}" type="datetimeFigureOut">
              <a:rPr lang="en-GB" smtClean="0"/>
              <a:t>29/09/2021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A1EB6-76A2-456F-9F38-021A3818D7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357711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887DF-D009-46EA-A83B-824B1AE29AB3}" type="datetimeFigureOut">
              <a:rPr lang="en-GB" smtClean="0"/>
              <a:t>29/09/2021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A1EB6-76A2-456F-9F38-021A3818D7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765154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887DF-D009-46EA-A83B-824B1AE29AB3}" type="datetimeFigureOut">
              <a:rPr lang="en-GB" smtClean="0"/>
              <a:t>29/09/2021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A1EB6-76A2-456F-9F38-021A3818D7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989749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5887DF-D009-46EA-A83B-824B1AE29AB3}" type="datetimeFigureOut">
              <a:rPr lang="en-GB" smtClean="0"/>
              <a:t>29/09/2021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3A1EB6-76A2-456F-9F38-021A3818D7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602457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ngall.com/sherlock-holmes-png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creativecommons.org/licenses/by-nc/3.0/" TargetMode="Externa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>
                <a:latin typeface="Open Sans Light"/>
                <a:ea typeface="Open Sans Light"/>
                <a:cs typeface="Open Sans Light"/>
              </a:rPr>
              <a:t>Curious Incident: Promises and Lies</a:t>
            </a:r>
            <a:endParaRPr lang="en-GB" dirty="0"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Tuesday 28</a:t>
            </a:r>
            <a:r>
              <a:rPr lang="en-GB" baseline="300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th</a:t>
            </a:r>
            <a:r>
              <a:rPr lang="en-GB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September 2021</a:t>
            </a:r>
          </a:p>
        </p:txBody>
      </p:sp>
    </p:spTree>
    <p:extLst>
      <p:ext uri="{BB962C8B-B14F-4D97-AF65-F5344CB8AC3E}">
        <p14:creationId xmlns:p14="http://schemas.microsoft.com/office/powerpoint/2010/main" val="39944424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69869" y="2617875"/>
            <a:ext cx="8319654" cy="1325563"/>
          </a:xfrm>
          <a:ln w="38100">
            <a:solidFill>
              <a:schemeClr val="accent1"/>
            </a:solidFill>
          </a:ln>
        </p:spPr>
        <p:txBody>
          <a:bodyPr/>
          <a:lstStyle/>
          <a:p>
            <a:r>
              <a:rPr lang="en-GB" dirty="0"/>
              <a:t>Why did you wake up this morning?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F229E17-5B11-4695-8D0F-3D8CD959EFD6}"/>
              </a:ext>
            </a:extLst>
          </p:cNvPr>
          <p:cNvSpPr txBox="1"/>
          <p:nvPr/>
        </p:nvSpPr>
        <p:spPr>
          <a:xfrm>
            <a:off x="628650" y="6187787"/>
            <a:ext cx="10926039" cy="461665"/>
          </a:xfrm>
          <a:prstGeom prst="rect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</a:rPr>
              <a:t>So, have you told the </a:t>
            </a:r>
            <a:r>
              <a:rPr lang="en-US" sz="2400" b="1" dirty="0">
                <a:solidFill>
                  <a:schemeClr val="bg1"/>
                </a:solidFill>
              </a:rPr>
              <a:t>whole truth</a:t>
            </a:r>
            <a:r>
              <a:rPr lang="en-US" sz="2400" dirty="0">
                <a:solidFill>
                  <a:schemeClr val="bg1"/>
                </a:solidFill>
              </a:rPr>
              <a:t>?</a:t>
            </a:r>
            <a:endParaRPr lang="en-US" sz="2400" b="1" dirty="0">
              <a:solidFill>
                <a:schemeClr val="bg1"/>
              </a:solidFill>
              <a:cs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72269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5208037" cy="1325563"/>
          </a:xfrm>
        </p:spPr>
        <p:txBody>
          <a:bodyPr/>
          <a:lstStyle/>
          <a:p>
            <a:r>
              <a:rPr lang="en-GB" dirty="0"/>
              <a:t>What did Ed make Christopher promise?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6635620" cy="2621684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GB" dirty="0"/>
              <a:t>Bullet-point everything you find: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b="1" dirty="0"/>
              <a:t>Create a hypothesis:</a:t>
            </a:r>
          </a:p>
          <a:p>
            <a:pPr marL="0" indent="0">
              <a:buNone/>
            </a:pPr>
            <a:r>
              <a:rPr lang="en-GB" dirty="0"/>
              <a:t>Come up with a </a:t>
            </a:r>
            <a:r>
              <a:rPr lang="en-GB" i="1" dirty="0"/>
              <a:t>reason</a:t>
            </a:r>
            <a:r>
              <a:rPr lang="en-GB" dirty="0"/>
              <a:t> behind this promise, based on your deductions on events in the story so far</a:t>
            </a:r>
          </a:p>
        </p:txBody>
      </p:sp>
      <p:sp>
        <p:nvSpPr>
          <p:cNvPr id="5" name="Rectangle 4"/>
          <p:cNvSpPr/>
          <p:nvPr/>
        </p:nvSpPr>
        <p:spPr>
          <a:xfrm>
            <a:off x="926355" y="4582246"/>
            <a:ext cx="10212699" cy="1522981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 w="38100">
            <a:solidFill>
              <a:schemeClr val="accent2"/>
            </a:solidFill>
          </a:ln>
        </p:spPr>
        <p:txBody>
          <a:bodyPr wrap="square">
            <a:spAutoFit/>
          </a:bodyPr>
          <a:lstStyle/>
          <a:p>
            <a:pPr lvl="0">
              <a:lnSpc>
                <a:spcPct val="90000"/>
              </a:lnSpc>
              <a:spcBef>
                <a:spcPts val="1000"/>
              </a:spcBef>
            </a:pPr>
            <a:r>
              <a:rPr lang="en-GB" sz="2800" dirty="0">
                <a:solidFill>
                  <a:prstClr val="black"/>
                </a:solidFill>
                <a:latin typeface="Ink Free" panose="03080402000500000000" pitchFamily="66" charset="0"/>
              </a:rPr>
              <a:t>		</a:t>
            </a:r>
            <a:r>
              <a:rPr lang="en-GB" sz="2800" u="sng" dirty="0">
                <a:solidFill>
                  <a:prstClr val="black"/>
                </a:solidFill>
                <a:latin typeface="Ink Free" panose="03080402000500000000" pitchFamily="66" charset="0"/>
              </a:rPr>
              <a:t>Ed’s demand: Hypothesis</a:t>
            </a:r>
          </a:p>
          <a:p>
            <a:pPr lvl="0">
              <a:lnSpc>
                <a:spcPct val="90000"/>
              </a:lnSpc>
              <a:spcBef>
                <a:spcPts val="1000"/>
              </a:spcBef>
            </a:pPr>
            <a:r>
              <a:rPr lang="en-GB" sz="2800" dirty="0">
                <a:solidFill>
                  <a:prstClr val="black"/>
                </a:solidFill>
                <a:latin typeface="Ink Free" panose="03080402000500000000" pitchFamily="66" charset="0"/>
              </a:rPr>
              <a:t>		My theory is….</a:t>
            </a:r>
          </a:p>
          <a:p>
            <a:pPr lvl="0">
              <a:lnSpc>
                <a:spcPct val="90000"/>
              </a:lnSpc>
              <a:spcBef>
                <a:spcPts val="1000"/>
              </a:spcBef>
            </a:pPr>
            <a:endParaRPr lang="en-GB" sz="2800" dirty="0">
              <a:solidFill>
                <a:prstClr val="black"/>
              </a:solidFill>
              <a:latin typeface="Ink Free" panose="03080402000500000000" pitchFamily="66" charset="0"/>
            </a:endParaRPr>
          </a:p>
        </p:txBody>
      </p:sp>
      <p:pic>
        <p:nvPicPr>
          <p:cNvPr id="1026" name="Picture 2" descr="See the source image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563" t="13104" r="6488"/>
          <a:stretch/>
        </p:blipFill>
        <p:spPr bwMode="auto">
          <a:xfrm>
            <a:off x="9042866" y="587830"/>
            <a:ext cx="2331149" cy="33590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ounded Rectangular Callout 5"/>
          <p:cNvSpPr/>
          <p:nvPr/>
        </p:nvSpPr>
        <p:spPr>
          <a:xfrm>
            <a:off x="6126010" y="230188"/>
            <a:ext cx="2534012" cy="2046481"/>
          </a:xfrm>
          <a:prstGeom prst="wedgeRoundRectCallout">
            <a:avLst>
              <a:gd name="adj1" fmla="val 103508"/>
              <a:gd name="adj2" fmla="val 4416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Promise me you will stop doing these things. Promise that you will give up this ridiculous game right now, OK?</a:t>
            </a:r>
          </a:p>
        </p:txBody>
      </p:sp>
    </p:spTree>
    <p:extLst>
      <p:ext uri="{BB962C8B-B14F-4D97-AF65-F5344CB8AC3E}">
        <p14:creationId xmlns:p14="http://schemas.microsoft.com/office/powerpoint/2010/main" val="10495473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84533D-25C6-499D-A788-4A6F60172E3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Finishing your Annotations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67EB509-337A-49BB-A7BF-ED6AB1C42B6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Wednesday 29</a:t>
            </a:r>
            <a:r>
              <a:rPr lang="en-GB" baseline="30000" dirty="0"/>
              <a:t>th</a:t>
            </a:r>
            <a:r>
              <a:rPr lang="en-GB" dirty="0"/>
              <a:t> September 2021</a:t>
            </a:r>
          </a:p>
        </p:txBody>
      </p:sp>
    </p:spTree>
    <p:extLst>
      <p:ext uri="{BB962C8B-B14F-4D97-AF65-F5344CB8AC3E}">
        <p14:creationId xmlns:p14="http://schemas.microsoft.com/office/powerpoint/2010/main" val="149432887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10AB123A-4CD8-4681-B02C-5D41560AC13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5306" y="-120038"/>
            <a:ext cx="11101388" cy="764955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C06876D-C78F-421B-B945-C789A8B51E77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chemeClr val="bg1">
              <a:alpha val="75000"/>
            </a:schemeClr>
          </a:solidFill>
        </p:spPr>
        <p:txBody>
          <a:bodyPr/>
          <a:lstStyle/>
          <a:p>
            <a:r>
              <a:rPr lang="en-US" dirty="0"/>
              <a:t>Starter: Five-a-Day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B723554-8B50-4F37-B678-51F872276A00}"/>
              </a:ext>
            </a:extLst>
          </p:cNvPr>
          <p:cNvSpPr>
            <a:spLocks noGrp="1"/>
          </p:cNvSpPr>
          <p:nvPr>
            <p:ph idx="1"/>
          </p:nvPr>
        </p:nvSpPr>
        <p:spPr>
          <a:solidFill>
            <a:schemeClr val="bg1">
              <a:alpha val="75000"/>
            </a:schemeClr>
          </a:solidFill>
        </p:spPr>
        <p:txBody>
          <a:bodyPr/>
          <a:lstStyle/>
          <a:p>
            <a:pPr marL="0" indent="0">
              <a:buNone/>
            </a:pPr>
            <a:r>
              <a:rPr lang="en-US" dirty="0"/>
              <a:t>Retrieval: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What exactly did Christopher promise his father?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Why Christopher tell Siobhan that he is giving up writing his book?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How does Christopher get around this problem?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Who did he go to for help in his investigation?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Punctuate this sentence correctly:</a:t>
            </a:r>
          </a:p>
          <a:p>
            <a:pPr marL="0" indent="0">
              <a:buNone/>
            </a:pPr>
            <a:r>
              <a:rPr lang="en-US" dirty="0"/>
              <a:t>	Then I asked did </a:t>
            </a:r>
            <a:r>
              <a:rPr lang="en-US" dirty="0" err="1"/>
              <a:t>mr</a:t>
            </a:r>
            <a:r>
              <a:rPr lang="en-US" dirty="0"/>
              <a:t> Shears kill mother and </a:t>
            </a:r>
            <a:r>
              <a:rPr lang="en-US" dirty="0" err="1"/>
              <a:t>Mrs</a:t>
            </a:r>
            <a:r>
              <a:rPr lang="en-US" dirty="0"/>
              <a:t> Alexander said 	kill her and </a:t>
            </a:r>
            <a:r>
              <a:rPr lang="en-US" dirty="0" err="1"/>
              <a:t>i</a:t>
            </a:r>
            <a:r>
              <a:rPr lang="en-US" dirty="0"/>
              <a:t> said yes did he kill mother</a:t>
            </a:r>
          </a:p>
        </p:txBody>
      </p:sp>
    </p:spTree>
    <p:extLst>
      <p:ext uri="{BB962C8B-B14F-4D97-AF65-F5344CB8AC3E}">
        <p14:creationId xmlns:p14="http://schemas.microsoft.com/office/powerpoint/2010/main" val="8497803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743AA782-23D1-4521-8CAD-47662984AA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936" y="640080"/>
            <a:ext cx="4818888" cy="1481328"/>
          </a:xfrm>
        </p:spPr>
        <p:txBody>
          <a:bodyPr anchor="b">
            <a:normAutofit/>
          </a:bodyPr>
          <a:lstStyle/>
          <a:p>
            <a:r>
              <a:rPr lang="en-GB" sz="5400">
                <a:cs typeface="Calibri Light"/>
              </a:rPr>
              <a:t>The whole truth</a:t>
            </a:r>
          </a:p>
        </p:txBody>
      </p:sp>
      <p:sp>
        <p:nvSpPr>
          <p:cNvPr id="12" name="sketch line">
            <a:extLst>
              <a:ext uri="{FF2B5EF4-FFF2-40B4-BE49-F238E27FC236}">
                <a16:creationId xmlns:a16="http://schemas.microsoft.com/office/drawing/2014/main" id="{71877DBC-BB60-40F0-AC93-2ACDBAAE60C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3278" y="2372868"/>
            <a:ext cx="3255095" cy="18288"/>
          </a:xfrm>
          <a:custGeom>
            <a:avLst/>
            <a:gdLst>
              <a:gd name="connsiteX0" fmla="*/ 0 w 3255095"/>
              <a:gd name="connsiteY0" fmla="*/ 0 h 18288"/>
              <a:gd name="connsiteX1" fmla="*/ 618468 w 3255095"/>
              <a:gd name="connsiteY1" fmla="*/ 0 h 18288"/>
              <a:gd name="connsiteX2" fmla="*/ 1269487 w 3255095"/>
              <a:gd name="connsiteY2" fmla="*/ 0 h 18288"/>
              <a:gd name="connsiteX3" fmla="*/ 1953057 w 3255095"/>
              <a:gd name="connsiteY3" fmla="*/ 0 h 18288"/>
              <a:gd name="connsiteX4" fmla="*/ 2636627 w 3255095"/>
              <a:gd name="connsiteY4" fmla="*/ 0 h 18288"/>
              <a:gd name="connsiteX5" fmla="*/ 3255095 w 3255095"/>
              <a:gd name="connsiteY5" fmla="*/ 0 h 18288"/>
              <a:gd name="connsiteX6" fmla="*/ 3255095 w 3255095"/>
              <a:gd name="connsiteY6" fmla="*/ 18288 h 18288"/>
              <a:gd name="connsiteX7" fmla="*/ 2538974 w 3255095"/>
              <a:gd name="connsiteY7" fmla="*/ 18288 h 18288"/>
              <a:gd name="connsiteX8" fmla="*/ 1822853 w 3255095"/>
              <a:gd name="connsiteY8" fmla="*/ 18288 h 18288"/>
              <a:gd name="connsiteX9" fmla="*/ 1171834 w 3255095"/>
              <a:gd name="connsiteY9" fmla="*/ 18288 h 18288"/>
              <a:gd name="connsiteX10" fmla="*/ 0 w 3255095"/>
              <a:gd name="connsiteY10" fmla="*/ 18288 h 18288"/>
              <a:gd name="connsiteX11" fmla="*/ 0 w 3255095"/>
              <a:gd name="connsiteY11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255095" h="18288" fill="none" extrusionOk="0">
                <a:moveTo>
                  <a:pt x="0" y="0"/>
                </a:moveTo>
                <a:cubicBezTo>
                  <a:pt x="240201" y="-22123"/>
                  <a:pt x="462021" y="-19623"/>
                  <a:pt x="618468" y="0"/>
                </a:cubicBezTo>
                <a:cubicBezTo>
                  <a:pt x="774915" y="19623"/>
                  <a:pt x="974734" y="2035"/>
                  <a:pt x="1269487" y="0"/>
                </a:cubicBezTo>
                <a:cubicBezTo>
                  <a:pt x="1564240" y="-2035"/>
                  <a:pt x="1733579" y="10639"/>
                  <a:pt x="1953057" y="0"/>
                </a:cubicBezTo>
                <a:cubicBezTo>
                  <a:pt x="2172535" y="-10639"/>
                  <a:pt x="2453962" y="14018"/>
                  <a:pt x="2636627" y="0"/>
                </a:cubicBezTo>
                <a:cubicBezTo>
                  <a:pt x="2819292" y="-14018"/>
                  <a:pt x="3121375" y="5399"/>
                  <a:pt x="3255095" y="0"/>
                </a:cubicBezTo>
                <a:cubicBezTo>
                  <a:pt x="3254386" y="8157"/>
                  <a:pt x="3254682" y="12125"/>
                  <a:pt x="3255095" y="18288"/>
                </a:cubicBezTo>
                <a:cubicBezTo>
                  <a:pt x="3088545" y="23203"/>
                  <a:pt x="2687475" y="7419"/>
                  <a:pt x="2538974" y="18288"/>
                </a:cubicBezTo>
                <a:cubicBezTo>
                  <a:pt x="2390473" y="29157"/>
                  <a:pt x="2137381" y="-8959"/>
                  <a:pt x="1822853" y="18288"/>
                </a:cubicBezTo>
                <a:cubicBezTo>
                  <a:pt x="1508325" y="45535"/>
                  <a:pt x="1466437" y="20385"/>
                  <a:pt x="1171834" y="18288"/>
                </a:cubicBezTo>
                <a:cubicBezTo>
                  <a:pt x="877231" y="16191"/>
                  <a:pt x="561097" y="37643"/>
                  <a:pt x="0" y="18288"/>
                </a:cubicBezTo>
                <a:cubicBezTo>
                  <a:pt x="-46" y="12483"/>
                  <a:pt x="-203" y="6491"/>
                  <a:pt x="0" y="0"/>
                </a:cubicBezTo>
                <a:close/>
              </a:path>
              <a:path w="3255095" h="18288" stroke="0" extrusionOk="0">
                <a:moveTo>
                  <a:pt x="0" y="0"/>
                </a:moveTo>
                <a:cubicBezTo>
                  <a:pt x="291965" y="19429"/>
                  <a:pt x="363155" y="8568"/>
                  <a:pt x="618468" y="0"/>
                </a:cubicBezTo>
                <a:cubicBezTo>
                  <a:pt x="873781" y="-8568"/>
                  <a:pt x="904459" y="-19505"/>
                  <a:pt x="1171834" y="0"/>
                </a:cubicBezTo>
                <a:cubicBezTo>
                  <a:pt x="1439209" y="19505"/>
                  <a:pt x="1744369" y="9790"/>
                  <a:pt x="1887955" y="0"/>
                </a:cubicBezTo>
                <a:cubicBezTo>
                  <a:pt x="2031541" y="-9790"/>
                  <a:pt x="2346378" y="21240"/>
                  <a:pt x="2506423" y="0"/>
                </a:cubicBezTo>
                <a:cubicBezTo>
                  <a:pt x="2666468" y="-21240"/>
                  <a:pt x="2990257" y="30414"/>
                  <a:pt x="3255095" y="0"/>
                </a:cubicBezTo>
                <a:cubicBezTo>
                  <a:pt x="3254831" y="4493"/>
                  <a:pt x="3255479" y="9472"/>
                  <a:pt x="3255095" y="18288"/>
                </a:cubicBezTo>
                <a:cubicBezTo>
                  <a:pt x="3120743" y="16690"/>
                  <a:pt x="2759628" y="42462"/>
                  <a:pt x="2604076" y="18288"/>
                </a:cubicBezTo>
                <a:cubicBezTo>
                  <a:pt x="2448524" y="-5886"/>
                  <a:pt x="2184336" y="19599"/>
                  <a:pt x="1887955" y="18288"/>
                </a:cubicBezTo>
                <a:cubicBezTo>
                  <a:pt x="1591574" y="16977"/>
                  <a:pt x="1548845" y="6870"/>
                  <a:pt x="1334589" y="18288"/>
                </a:cubicBezTo>
                <a:cubicBezTo>
                  <a:pt x="1120333" y="29706"/>
                  <a:pt x="996014" y="9662"/>
                  <a:pt x="683570" y="18288"/>
                </a:cubicBezTo>
                <a:cubicBezTo>
                  <a:pt x="371126" y="26914"/>
                  <a:pt x="198687" y="16167"/>
                  <a:pt x="0" y="18288"/>
                </a:cubicBezTo>
                <a:cubicBezTo>
                  <a:pt x="843" y="9577"/>
                  <a:pt x="371" y="6900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3810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xmlns="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0228" y="2660904"/>
            <a:ext cx="4809596" cy="1113190"/>
          </a:xfrm>
          <a:solidFill>
            <a:schemeClr val="accent6">
              <a:lumMod val="40000"/>
              <a:lumOff val="60000"/>
            </a:schemeClr>
          </a:solidFill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en-GB" sz="2200" dirty="0">
                <a:cs typeface="Calibri" panose="020F0502020204030204"/>
              </a:rPr>
              <a:t>Each of you have a different set of exchanges between Christopher and another important character</a:t>
            </a:r>
          </a:p>
        </p:txBody>
      </p:sp>
      <p:pic>
        <p:nvPicPr>
          <p:cNvPr id="4" name="Picture 4" descr="A picture containing person, dark&#10;&#10;Description automatically generated">
            <a:extLst>
              <a:ext uri="{FF2B5EF4-FFF2-40B4-BE49-F238E27FC236}">
                <a16:creationId xmlns:a16="http://schemas.microsoft.com/office/drawing/2014/main" id="{8AF38FCC-A13B-4707-A044-DA7265C1214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6186030" y="640080"/>
            <a:ext cx="5285003" cy="557784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8BB6EA28-988C-4627-8402-0A88F163032E}"/>
              </a:ext>
            </a:extLst>
          </p:cNvPr>
          <p:cNvSpPr txBox="1"/>
          <p:nvPr/>
        </p:nvSpPr>
        <p:spPr>
          <a:xfrm>
            <a:off x="9136741" y="6017865"/>
            <a:ext cx="2334292" cy="200055"/>
          </a:xfrm>
          <a:prstGeom prst="rect">
            <a:avLst/>
          </a:prstGeom>
          <a:solidFill>
            <a:srgbClr val="000000"/>
          </a:solidFill>
        </p:spPr>
        <p:txBody>
          <a:bodyPr wrap="none">
            <a:spAutoFit/>
          </a:bodyPr>
          <a:lstStyle/>
          <a:p>
            <a:pPr algn="r">
              <a:spcAft>
                <a:spcPts val="600"/>
              </a:spcAft>
            </a:pPr>
            <a:r>
              <a:rPr lang="en-US" sz="700">
                <a:solidFill>
                  <a:srgbClr val="FFFFFF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This Photo</a:t>
            </a:r>
            <a:r>
              <a:rPr lang="en-US" sz="700">
                <a:solidFill>
                  <a:srgbClr val="FFFFFF"/>
                </a:solidFill>
              </a:rPr>
              <a:t> by Unknown author is licensed under </a:t>
            </a:r>
            <a:r>
              <a:rPr lang="en-US" sz="700">
                <a:solidFill>
                  <a:srgbClr val="FFFFFF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CC BY-NC</a:t>
            </a:r>
            <a:r>
              <a:rPr lang="en-US" sz="700">
                <a:solidFill>
                  <a:srgbClr val="FFFFFF"/>
                </a:solidFill>
              </a:rPr>
              <a:t>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F8B6A4B-E11E-48E5-98AF-AC988920E230}"/>
              </a:ext>
            </a:extLst>
          </p:cNvPr>
          <p:cNvSpPr txBox="1"/>
          <p:nvPr/>
        </p:nvSpPr>
        <p:spPr>
          <a:xfrm>
            <a:off x="635620" y="3925229"/>
            <a:ext cx="4796881" cy="2462213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2200" dirty="0">
                <a:highlight>
                  <a:srgbClr val="FFFF00"/>
                </a:highlight>
              </a:rPr>
              <a:t>Highlight</a:t>
            </a:r>
            <a:r>
              <a:rPr lang="en-GB" sz="2200" dirty="0"/>
              <a:t> areas where you think there is hidden meaning behind the answers these characters give to Christopher.</a:t>
            </a:r>
            <a:endParaRPr lang="en-US" sz="2200" dirty="0"/>
          </a:p>
          <a:p>
            <a:endParaRPr lang="en-GB" sz="2200" dirty="0">
              <a:latin typeface="Calibri"/>
              <a:cs typeface="Calibri"/>
            </a:endParaRPr>
          </a:p>
          <a:p>
            <a:r>
              <a:rPr lang="en-GB" sz="2200" dirty="0">
                <a:latin typeface="Ink Free"/>
              </a:rPr>
              <a:t>Jot down</a:t>
            </a:r>
            <a:r>
              <a:rPr lang="en-GB" sz="2200" dirty="0"/>
              <a:t> the hidden meaning next to your highlight</a:t>
            </a:r>
            <a:endParaRPr lang="en-US" sz="2200" dirty="0"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35653234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AEA6AF-5F70-4628-B0AB-D65D35242B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Teacher Modelling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80E9F4B-DE83-4241-83FF-57C484B04E4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9575" y="1497012"/>
            <a:ext cx="11372850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I shall be live-modelling to you how to annotate a piece of work effectively</a:t>
            </a:r>
          </a:p>
        </p:txBody>
      </p:sp>
    </p:spTree>
    <p:extLst>
      <p:ext uri="{BB962C8B-B14F-4D97-AF65-F5344CB8AC3E}">
        <p14:creationId xmlns:p14="http://schemas.microsoft.com/office/powerpoint/2010/main" val="29866273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170CFA9F-AC65-4D82-8EF6-031A830DDD6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500" y="0"/>
            <a:ext cx="10287000" cy="6858000"/>
          </a:xfrm>
          <a:prstGeom prst="rect">
            <a:avLst/>
          </a:prstGeom>
          <a:solidFill>
            <a:schemeClr val="bg1">
              <a:alpha val="83000"/>
            </a:schemeClr>
          </a:solidFill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8C8F81C-3391-4825-A9A7-9ED72FB04288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chemeClr val="bg1">
              <a:alpha val="83000"/>
            </a:schemeClr>
          </a:solidFill>
        </p:spPr>
        <p:txBody>
          <a:bodyPr/>
          <a:lstStyle/>
          <a:p>
            <a:r>
              <a:rPr lang="en-GB" dirty="0"/>
              <a:t>Revision: Creating Flashcards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1AFC2C5-5E0E-4723-BD80-C2A22131FD9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133123"/>
            <a:ext cx="10515600" cy="1242378"/>
          </a:xfrm>
          <a:solidFill>
            <a:schemeClr val="bg1">
              <a:alpha val="83000"/>
            </a:schemeClr>
          </a:solidFill>
        </p:spPr>
        <p:txBody>
          <a:bodyPr>
            <a:normAutofit lnSpcReduction="10000"/>
          </a:bodyPr>
          <a:lstStyle/>
          <a:p>
            <a:r>
              <a:rPr lang="en-GB" dirty="0"/>
              <a:t>Look at the ten retrieval questions on the board</a:t>
            </a:r>
          </a:p>
          <a:p>
            <a:pPr lvl="1"/>
            <a:r>
              <a:rPr lang="en-GB" dirty="0"/>
              <a:t>Write your own flashcards on these retrieval questions:</a:t>
            </a:r>
          </a:p>
          <a:p>
            <a:pPr lvl="1"/>
            <a:r>
              <a:rPr lang="en-GB" dirty="0"/>
              <a:t>Question on one side; answer on the other.</a:t>
            </a: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7F50885D-F324-4399-8B79-78CFD6ABA6F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45620577"/>
              </p:ext>
            </p:extLst>
          </p:nvPr>
        </p:nvGraphicFramePr>
        <p:xfrm>
          <a:off x="459581" y="3375501"/>
          <a:ext cx="11272838" cy="34442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636419">
                  <a:extLst>
                    <a:ext uri="{9D8B030D-6E8A-4147-A177-3AD203B41FA5}">
                      <a16:colId xmlns:a16="http://schemas.microsoft.com/office/drawing/2014/main" val="3404308439"/>
                    </a:ext>
                  </a:extLst>
                </a:gridCol>
                <a:gridCol w="5636419">
                  <a:extLst>
                    <a:ext uri="{9D8B030D-6E8A-4147-A177-3AD203B41FA5}">
                      <a16:colId xmlns:a16="http://schemas.microsoft.com/office/drawing/2014/main" val="14616847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342900" indent="-342900">
                        <a:buAutoNum type="arabicPeriod"/>
                      </a:pPr>
                      <a:r>
                        <a:rPr lang="en-GB" sz="2000" dirty="0"/>
                        <a:t>Christopher has autism, otherwise known as...</a:t>
                      </a:r>
                    </a:p>
                    <a:p>
                      <a:pPr marL="342900" indent="-342900">
                        <a:buAutoNum type="arabicPeriod"/>
                      </a:pPr>
                      <a:r>
                        <a:rPr lang="en-GB" sz="2000" dirty="0"/>
                        <a:t>Christopher’s father, Ed tells Christopher that his mother died of what?</a:t>
                      </a:r>
                    </a:p>
                    <a:p>
                      <a:pPr marL="342900" indent="-342900">
                        <a:buAutoNum type="arabicPeriod"/>
                      </a:pPr>
                      <a:r>
                        <a:rPr lang="en-GB" sz="2000" dirty="0"/>
                        <a:t>What does Christopher do when he discovers his mother is in hospital?</a:t>
                      </a:r>
                    </a:p>
                    <a:p>
                      <a:pPr marL="342900" indent="-342900">
                        <a:buAutoNum type="arabicPeriod"/>
                      </a:pPr>
                      <a:r>
                        <a:rPr lang="en-GB" sz="2000" dirty="0"/>
                        <a:t>Christopher reacts to news of his mother’s death by doing what?</a:t>
                      </a: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/>
                        <a:tabLst/>
                        <a:defRPr/>
                      </a:pPr>
                      <a:r>
                        <a:rPr lang="en-GB" sz="2000" dirty="0"/>
                        <a:t>What five things does Christopher work out his father made him promise?</a:t>
                      </a:r>
                    </a:p>
                  </a:txBody>
                  <a:tcPr>
                    <a:solidFill>
                      <a:schemeClr val="bg1">
                        <a:alpha val="83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indent="-342900">
                        <a:buFont typeface="+mj-lt"/>
                        <a:buAutoNum type="arabicPeriod" startAt="5"/>
                      </a:pPr>
                      <a:r>
                        <a:rPr lang="en-GB" sz="2000" dirty="0"/>
                        <a:t>Why does Christopher have a conversation with Mrs Alexander despite thinking it is risky?</a:t>
                      </a:r>
                    </a:p>
                    <a:p>
                      <a:pPr marL="342900" indent="-342900">
                        <a:buFont typeface="+mj-lt"/>
                        <a:buAutoNum type="arabicPeriod" startAt="5"/>
                      </a:pPr>
                      <a:r>
                        <a:rPr lang="en-GB" sz="2000" dirty="0"/>
                        <a:t>Who does Christopher question during his investigation after the promise has been made?</a:t>
                      </a:r>
                    </a:p>
                    <a:p>
                      <a:pPr marL="342900" indent="-342900">
                        <a:buFont typeface="+mj-lt"/>
                        <a:buAutoNum type="arabicPeriod" startAt="5"/>
                      </a:pPr>
                      <a:r>
                        <a:rPr lang="en-GB" sz="2000" dirty="0"/>
                        <a:t>What does Christopher try to find out from Mrs Alexander?</a:t>
                      </a:r>
                    </a:p>
                    <a:p>
                      <a:pPr marL="342900" indent="-342900">
                        <a:buFont typeface="+mj-lt"/>
                        <a:buAutoNum type="arabicPeriod" startAt="5"/>
                      </a:pPr>
                      <a:r>
                        <a:rPr lang="en-GB" sz="2000" dirty="0"/>
                        <a:t>How might this conversation show that Christopher is becoming more adventurous?</a:t>
                      </a:r>
                    </a:p>
                    <a:p>
                      <a:pPr marL="342900" indent="-342900">
                        <a:buFont typeface="+mj-lt"/>
                        <a:buAutoNum type="arabicPeriod" startAt="5"/>
                      </a:pPr>
                      <a:r>
                        <a:rPr lang="en-GB" sz="2000" dirty="0"/>
                        <a:t>How does Christopher react to Mrs Alexanders’ news, and how is this similar or different to his reaction to his mother’s death?</a:t>
                      </a:r>
                    </a:p>
                  </a:txBody>
                  <a:tcPr>
                    <a:solidFill>
                      <a:schemeClr val="bg1">
                        <a:alpha val="83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711435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7208072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AA5582-E78E-4E05-A2CF-C173E41F6B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Homework – due 6</a:t>
            </a:r>
            <a:r>
              <a:rPr lang="en-GB" baseline="30000" dirty="0"/>
              <a:t>th</a:t>
            </a:r>
            <a:r>
              <a:rPr lang="en-GB" dirty="0"/>
              <a:t> October 2021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C6E9F81-A65C-45DF-BA5C-2FDC88E0107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Write a What Why How paragraph:</a:t>
            </a:r>
          </a:p>
          <a:p>
            <a:pPr marL="0" indent="0">
              <a:buNone/>
            </a:pPr>
            <a:r>
              <a:rPr lang="en-GB" b="1" dirty="0"/>
              <a:t>How does Christopher develop over the course of Chapter 97?</a:t>
            </a:r>
          </a:p>
          <a:p>
            <a:pPr marL="0" indent="0">
              <a:buNone/>
            </a:pPr>
            <a:endParaRPr lang="en-GB" dirty="0"/>
          </a:p>
          <a:p>
            <a:pPr>
              <a:buFont typeface="Wingdings" panose="05000000000000000000" pitchFamily="2" charset="2"/>
              <a:buChar char="Ø"/>
            </a:pPr>
            <a:r>
              <a:rPr lang="en-GB" i="1" dirty="0"/>
              <a:t>Each paragraph should cover a different way in which Christopher has developed over the chapter.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i="1" dirty="0"/>
              <a:t>You should write </a:t>
            </a:r>
            <a:r>
              <a:rPr lang="en-GB" b="1" i="1" dirty="0"/>
              <a:t>at least two </a:t>
            </a:r>
            <a:r>
              <a:rPr lang="en-GB" i="1" dirty="0"/>
              <a:t>paragraphs</a:t>
            </a:r>
          </a:p>
        </p:txBody>
      </p:sp>
    </p:spTree>
    <p:extLst>
      <p:ext uri="{BB962C8B-B14F-4D97-AF65-F5344CB8AC3E}">
        <p14:creationId xmlns:p14="http://schemas.microsoft.com/office/powerpoint/2010/main" val="249701289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1B7DB29E-93B8-45BF-AB2C-A7B48E8074C1}" vid="{0185DEDF-583F-49DF-A042-984AA300250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159</TotalTime>
  <Words>470</Words>
  <Application>Microsoft Office PowerPoint</Application>
  <PresentationFormat>Widescreen</PresentationFormat>
  <Paragraphs>50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6" baseType="lpstr">
      <vt:lpstr>Arial</vt:lpstr>
      <vt:lpstr>Calibri</vt:lpstr>
      <vt:lpstr>Calibri Light</vt:lpstr>
      <vt:lpstr>Ink Free</vt:lpstr>
      <vt:lpstr>Open Sans Light</vt:lpstr>
      <vt:lpstr>Wingdings</vt:lpstr>
      <vt:lpstr>Office Theme</vt:lpstr>
      <vt:lpstr>Curious Incident: Promises and Lies</vt:lpstr>
      <vt:lpstr>Why did you wake up this morning?</vt:lpstr>
      <vt:lpstr>What did Ed make Christopher promise?</vt:lpstr>
      <vt:lpstr>Finishing your Annotations</vt:lpstr>
      <vt:lpstr>Starter: Five-a-Day</vt:lpstr>
      <vt:lpstr>The whole truth</vt:lpstr>
      <vt:lpstr>Teacher Modelling</vt:lpstr>
      <vt:lpstr>Revision: Creating Flashcards</vt:lpstr>
      <vt:lpstr>Homework – due 6th October 2021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Charis Taylor</dc:creator>
  <cp:lastModifiedBy>Charis Taylor</cp:lastModifiedBy>
  <cp:revision>61</cp:revision>
  <dcterms:created xsi:type="dcterms:W3CDTF">2021-09-27T18:04:00Z</dcterms:created>
  <dcterms:modified xsi:type="dcterms:W3CDTF">2021-09-29T12:32:13Z</dcterms:modified>
</cp:coreProperties>
</file>